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396" r:id="rId1"/>
  </p:sldMasterIdLst>
  <p:notesMasterIdLst>
    <p:notesMasterId r:id="rId6"/>
  </p:notesMasterIdLst>
  <p:handoutMasterIdLst>
    <p:handoutMasterId r:id="rId7"/>
  </p:handoutMasterIdLst>
  <p:sldIdLst>
    <p:sldId id="287" r:id="rId2"/>
    <p:sldId id="289" r:id="rId3"/>
    <p:sldId id="290" r:id="rId4"/>
    <p:sldId id="291" r:id="rId5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86477" autoAdjust="0"/>
  </p:normalViewPr>
  <p:slideViewPr>
    <p:cSldViewPr>
      <p:cViewPr varScale="1">
        <p:scale>
          <a:sx n="105" d="100"/>
          <a:sy n="105" d="100"/>
        </p:scale>
        <p:origin x="-96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AA984-CFBA-4DF7-BB3E-9BF4E8AB782D}" type="datetimeFigureOut">
              <a:rPr lang="hr-HR" smtClean="0"/>
              <a:t>19.3.2014.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9E578-EB21-46F1-81A0-AF98A1E1A70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7785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4BC747-DCFE-4EB9-B2EA-774E8DDD3804}" type="slidenum">
              <a:rPr lang="de-DE" altLang="sr-Latn-RS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1243469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A171000E-1B07-4FDB-A841-66F35FD87E9F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2429015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2751353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4069609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2405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837264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2172656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098976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E3E36-78A2-4EBE-AF50-2E054EF96320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2569984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CABD8C73-0BAF-4006-92BB-A945A9CFF21A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85098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7AFCA-F8A8-4894-A21D-72D2B22E2AB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81290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62516824-F972-4457-9AD5-794D65BECB1A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1203641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0ACA-8F1E-4331-837B-535CBEC3943B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621388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788F-3466-43E4-AC91-54DA765DE984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1199714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A9BE9-1589-4A5E-A7C0-39FFED7F454E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229907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C132-0579-47BF-ABEC-889ACC1EB8F0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908083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B6D0-EFE8-426F-A3D0-2255B39C469E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4239890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0445C-A232-4BB6-AA36-1E0276D8E670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192052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782253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97" r:id="rId1"/>
    <p:sldLayoutId id="2147485398" r:id="rId2"/>
    <p:sldLayoutId id="2147485399" r:id="rId3"/>
    <p:sldLayoutId id="2147485400" r:id="rId4"/>
    <p:sldLayoutId id="2147485401" r:id="rId5"/>
    <p:sldLayoutId id="2147485402" r:id="rId6"/>
    <p:sldLayoutId id="2147485403" r:id="rId7"/>
    <p:sldLayoutId id="2147485404" r:id="rId8"/>
    <p:sldLayoutId id="2147485405" r:id="rId9"/>
    <p:sldLayoutId id="2147485406" r:id="rId10"/>
    <p:sldLayoutId id="2147485407" r:id="rId11"/>
    <p:sldLayoutId id="2147485408" r:id="rId12"/>
    <p:sldLayoutId id="2147485409" r:id="rId13"/>
    <p:sldLayoutId id="2147485410" r:id="rId14"/>
    <p:sldLayoutId id="2147485411" r:id="rId15"/>
    <p:sldLayoutId id="2147485412" r:id="rId16"/>
    <p:sldLayoutId id="21474854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3861048"/>
            <a:ext cx="6400800" cy="982663"/>
          </a:xfrm>
        </p:spPr>
        <p:txBody>
          <a:bodyPr>
            <a:normAutofit/>
          </a:bodyPr>
          <a:lstStyle/>
          <a:p>
            <a:r>
              <a:rPr lang="en-GB" altLang="en-US" sz="2800" dirty="0">
                <a:latin typeface="Cambria" pitchFamily="18" charset="0"/>
              </a:rPr>
              <a:t>3. </a:t>
            </a:r>
            <a:r>
              <a:rPr lang="hr-HR" altLang="en-US" sz="2800" smtClean="0">
                <a:latin typeface="Cambria" pitchFamily="18" charset="0"/>
              </a:rPr>
              <a:t>Politika proračuna</a:t>
            </a:r>
            <a:endParaRPr lang="en-US" altLang="en-US" sz="2800" dirty="0"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950632" y="4327791"/>
            <a:ext cx="6400800" cy="16632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CH" altLang="en-US" dirty="0" smtClean="0">
                <a:latin typeface="Cambria" panose="02040503050406030204" pitchFamily="18" charset="0"/>
              </a:rPr>
              <a:t>Zagreb </a:t>
            </a:r>
            <a:br>
              <a:rPr lang="de-CH" altLang="en-US" dirty="0" smtClean="0">
                <a:latin typeface="Cambria" panose="02040503050406030204" pitchFamily="18" charset="0"/>
              </a:rPr>
            </a:br>
            <a:r>
              <a:rPr lang="de-CH" altLang="en-US" dirty="0" smtClean="0">
                <a:latin typeface="Cambria" panose="02040503050406030204" pitchFamily="18" charset="0"/>
              </a:rPr>
              <a:t>19</a:t>
            </a:r>
            <a:r>
              <a:rPr lang="hr-HR" altLang="en-US" dirty="0" smtClean="0">
                <a:latin typeface="Cambria" panose="02040503050406030204" pitchFamily="18" charset="0"/>
              </a:rPr>
              <a:t>. </a:t>
            </a:r>
            <a:r>
              <a:rPr lang="hr-HR" altLang="en-US" smtClean="0">
                <a:latin typeface="Cambria" panose="02040503050406030204" pitchFamily="18" charset="0"/>
              </a:rPr>
              <a:t>ožujka </a:t>
            </a:r>
            <a:r>
              <a:rPr lang="de-CH" altLang="en-US" smtClean="0">
                <a:latin typeface="Cambria" panose="02040503050406030204" pitchFamily="18" charset="0"/>
              </a:rPr>
              <a:t>2014</a:t>
            </a:r>
            <a:r>
              <a:rPr lang="hr-HR" altLang="en-US" dirty="0" smtClean="0">
                <a:latin typeface="Cambria" panose="02040503050406030204" pitchFamily="18" charset="0"/>
              </a:rPr>
              <a:t>.</a:t>
            </a:r>
            <a:r>
              <a:rPr lang="de-CH" altLang="en-US" dirty="0" smtClean="0">
                <a:latin typeface="Cambria" panose="02040503050406030204" pitchFamily="18" charset="0"/>
              </a:rPr>
              <a:t> </a:t>
            </a:r>
            <a:endParaRPr lang="hr-HR" altLang="en-US" dirty="0" smtClean="0">
              <a:latin typeface="Cambria" panose="02040503050406030204" pitchFamily="18" charset="0"/>
            </a:endParaRPr>
          </a:p>
          <a:p>
            <a:pPr fontAlgn="auto">
              <a:spcAft>
                <a:spcPts val="0"/>
              </a:spcAft>
            </a:pPr>
            <a:endParaRPr lang="hr-HR" altLang="en-US" sz="1800" dirty="0" smtClean="0">
              <a:latin typeface="Cambria" panose="020405030504060302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de-CH" altLang="en-US" b="1" dirty="0" smtClean="0">
                <a:latin typeface="Cambria" panose="02040503050406030204" pitchFamily="18" charset="0"/>
              </a:rPr>
              <a:t>John Wiggins</a:t>
            </a:r>
            <a:br>
              <a:rPr lang="de-CH" altLang="en-US" b="1" dirty="0" smtClean="0">
                <a:latin typeface="Cambria" panose="02040503050406030204" pitchFamily="18" charset="0"/>
              </a:rPr>
            </a:br>
            <a:r>
              <a:rPr lang="de-CH" altLang="en-US" dirty="0" smtClean="0">
                <a:latin typeface="Cambria" panose="02040503050406030204" pitchFamily="18" charset="0"/>
              </a:rPr>
              <a:t>ACE Consultant</a:t>
            </a:r>
            <a:endParaRPr lang="hr-HR" altLang="sr-Latn-RS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07504" y="2391023"/>
            <a:ext cx="6696744" cy="14700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hr-HR" altLang="en-US" b="1" dirty="0">
                <a:latin typeface="Cambria" pitchFamily="18" charset="0"/>
              </a:rPr>
              <a:t>Informacije kao podrška za procjene</a:t>
            </a:r>
            <a:endParaRPr lang="en-US" altLang="en-US" b="1" dirty="0" smtClean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63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620688"/>
            <a:ext cx="7320669" cy="1213478"/>
          </a:xfrm>
        </p:spPr>
        <p:txBody>
          <a:bodyPr>
            <a:normAutofit fontScale="90000"/>
          </a:bodyPr>
          <a:lstStyle/>
          <a:p>
            <a:pPr algn="just"/>
            <a:r>
              <a:rPr lang="en-GB" altLang="en-US" sz="3600" dirty="0" smtClean="0">
                <a:latin typeface="Cambria" pitchFamily="18" charset="0"/>
              </a:rPr>
              <a:t>PI-11 </a:t>
            </a:r>
            <a:r>
              <a:rPr lang="vi-VN" altLang="en-US" dirty="0">
                <a:latin typeface="Cambria" pitchFamily="18" charset="0"/>
              </a:rPr>
              <a:t>Uređenost proračunskog procesa i sudjelovanje u godišnjem proračunskom procesu </a:t>
            </a:r>
            <a:r>
              <a:rPr lang="en-GB" altLang="en-US" sz="3600" dirty="0" smtClean="0">
                <a:latin typeface="Cambria" pitchFamily="18" charset="0"/>
              </a:rPr>
              <a:t>(M2)</a:t>
            </a:r>
            <a:endParaRPr lang="en-US" altLang="en-US" sz="3600" dirty="0" smtClean="0">
              <a:latin typeface="Cambria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7337" y="2060848"/>
            <a:ext cx="8569325" cy="4032448"/>
          </a:xfrm>
        </p:spPr>
        <p:txBody>
          <a:bodyPr>
            <a:normAutofit fontScale="92500" lnSpcReduction="20000"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hr-HR" altLang="en-US" sz="2200" dirty="0" smtClean="0">
                <a:latin typeface="Cambria" pitchFamily="18" charset="0"/>
              </a:rPr>
              <a:t>Informacije kao podrška uključuju</a:t>
            </a:r>
          </a:p>
          <a:p>
            <a:pPr algn="just" eaLnBrk="1" hangingPunct="1">
              <a:lnSpc>
                <a:spcPct val="90000"/>
              </a:lnSpc>
            </a:pPr>
            <a:endParaRPr lang="en-GB" altLang="en-US" sz="1400" dirty="0" smtClean="0">
              <a:latin typeface="Cambria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n-GB" altLang="en-US" sz="2200" dirty="0" smtClean="0">
                <a:latin typeface="Cambria" pitchFamily="18" charset="0"/>
              </a:rPr>
              <a:t>1. </a:t>
            </a:r>
            <a:r>
              <a:rPr lang="hr-HR" altLang="en-US" sz="2200" dirty="0" smtClean="0">
                <a:latin typeface="Cambria" pitchFamily="18" charset="0"/>
              </a:rPr>
              <a:t>Proračunski kalendar </a:t>
            </a:r>
            <a:r>
              <a:rPr lang="en-GB" altLang="en-US" sz="2200" dirty="0" smtClean="0">
                <a:latin typeface="Cambria" pitchFamily="18" charset="0"/>
              </a:rPr>
              <a:t>(</a:t>
            </a:r>
            <a:r>
              <a:rPr lang="hr-HR" altLang="en-US" sz="2200" dirty="0" smtClean="0">
                <a:latin typeface="Cambria" pitchFamily="18" charset="0"/>
              </a:rPr>
              <a:t>u okružnici za urede i druga tijela koja su korisnici proračuna</a:t>
            </a:r>
            <a:r>
              <a:rPr lang="en-GB" altLang="en-US" sz="2200" dirty="0" smtClean="0">
                <a:latin typeface="Cambria" pitchFamily="18" charset="0"/>
              </a:rPr>
              <a:t>) (</a:t>
            </a:r>
            <a:r>
              <a:rPr lang="hr-HR" altLang="en-US" sz="2200" dirty="0" smtClean="0">
                <a:latin typeface="Cambria" pitchFamily="18" charset="0"/>
              </a:rPr>
              <a:t>Dimenzija </a:t>
            </a:r>
            <a:r>
              <a:rPr lang="en-GB" altLang="en-US" sz="2200" dirty="0" smtClean="0">
                <a:latin typeface="Cambria" pitchFamily="18" charset="0"/>
              </a:rPr>
              <a:t>(i))</a:t>
            </a:r>
            <a:endParaRPr lang="hr-HR" altLang="en-US" sz="2200" dirty="0" smtClean="0">
              <a:latin typeface="Cambria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n-GB" altLang="en-US" sz="1400" dirty="0" smtClean="0">
              <a:latin typeface="Cambria" pitchFamily="18" charset="0"/>
            </a:endParaRPr>
          </a:p>
          <a:p>
            <a:pPr algn="just">
              <a:buNone/>
            </a:pPr>
            <a:r>
              <a:rPr lang="en-GB" altLang="en-US" sz="2200" dirty="0" smtClean="0">
                <a:latin typeface="Cambria" pitchFamily="18" charset="0"/>
              </a:rPr>
              <a:t>2. </a:t>
            </a:r>
            <a:r>
              <a:rPr lang="vi-VN" altLang="en-US" sz="2200" dirty="0">
                <a:latin typeface="Cambria" pitchFamily="18" charset="0"/>
              </a:rPr>
              <a:t>Dokaz o uključivanju čelnika Vijeća u određivanju </a:t>
            </a:r>
            <a:r>
              <a:rPr lang="hr-HR" altLang="en-US" sz="2200" dirty="0" smtClean="0">
                <a:latin typeface="Cambria" pitchFamily="18" charset="0"/>
              </a:rPr>
              <a:t>ograničenja </a:t>
            </a:r>
            <a:r>
              <a:rPr lang="vi-VN" altLang="en-US" sz="2200" dirty="0" smtClean="0">
                <a:latin typeface="Cambria" pitchFamily="18" charset="0"/>
              </a:rPr>
              <a:t>izdataka </a:t>
            </a:r>
            <a:r>
              <a:rPr lang="vi-VN" altLang="en-US" sz="2200" dirty="0">
                <a:latin typeface="Cambria" pitchFamily="18" charset="0"/>
              </a:rPr>
              <a:t>za različite </a:t>
            </a:r>
            <a:r>
              <a:rPr lang="vi-VN" altLang="en-US" sz="2200" dirty="0" smtClean="0">
                <a:latin typeface="Cambria" pitchFamily="18" charset="0"/>
              </a:rPr>
              <a:t>funkcije</a:t>
            </a:r>
            <a:r>
              <a:rPr lang="en-GB" altLang="en-US" sz="2200" dirty="0" smtClean="0">
                <a:latin typeface="Cambria" pitchFamily="18" charset="0"/>
              </a:rPr>
              <a:t> (</a:t>
            </a:r>
            <a:r>
              <a:rPr lang="hr-HR" altLang="en-US" sz="2200" dirty="0" smtClean="0">
                <a:latin typeface="Cambria" pitchFamily="18" charset="0"/>
              </a:rPr>
              <a:t>Dimenzija </a:t>
            </a:r>
            <a:r>
              <a:rPr lang="en-GB" altLang="en-US" sz="2200" dirty="0" smtClean="0">
                <a:latin typeface="Cambria" pitchFamily="18" charset="0"/>
              </a:rPr>
              <a:t>(ii))</a:t>
            </a:r>
            <a:endParaRPr lang="hr-HR" altLang="en-US" sz="2200" dirty="0" smtClean="0">
              <a:latin typeface="Cambria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n-GB" altLang="en-US" sz="1400" dirty="0" smtClean="0">
              <a:latin typeface="Cambria" pitchFamily="18" charset="0"/>
            </a:endParaRPr>
          </a:p>
          <a:p>
            <a:pPr algn="just">
              <a:buNone/>
            </a:pPr>
            <a:r>
              <a:rPr lang="en-GB" altLang="en-US" sz="2200" dirty="0" smtClean="0">
                <a:latin typeface="Cambria" pitchFamily="18" charset="0"/>
              </a:rPr>
              <a:t>3. </a:t>
            </a:r>
            <a:r>
              <a:rPr lang="hr-HR" altLang="en-US" sz="2200" dirty="0" smtClean="0">
                <a:latin typeface="Cambria" pitchFamily="18" charset="0"/>
              </a:rPr>
              <a:t>Proračunska okružnica za urede koja poziva na proračunske podneske</a:t>
            </a:r>
            <a:r>
              <a:rPr lang="en-GB" altLang="en-US" sz="2200" dirty="0">
                <a:latin typeface="Cambria" pitchFamily="18" charset="0"/>
              </a:rPr>
              <a:t> (</a:t>
            </a:r>
            <a:r>
              <a:rPr lang="en-GB" altLang="en-US" sz="2200" dirty="0" err="1">
                <a:latin typeface="Cambria" pitchFamily="18" charset="0"/>
              </a:rPr>
              <a:t>ekonomske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pretpostavke</a:t>
            </a:r>
            <a:r>
              <a:rPr lang="en-GB" altLang="en-US" sz="2200" dirty="0">
                <a:latin typeface="Cambria" pitchFamily="18" charset="0"/>
              </a:rPr>
              <a:t>, </a:t>
            </a:r>
            <a:r>
              <a:rPr lang="en-GB" altLang="en-US" sz="2200" dirty="0" err="1">
                <a:latin typeface="Cambria" pitchFamily="18" charset="0"/>
              </a:rPr>
              <a:t>relevantne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granice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rashoda</a:t>
            </a:r>
            <a:r>
              <a:rPr lang="en-GB" altLang="en-US" sz="2200" dirty="0">
                <a:latin typeface="Cambria" pitchFamily="18" charset="0"/>
              </a:rPr>
              <a:t>, </a:t>
            </a:r>
            <a:r>
              <a:rPr lang="en-GB" altLang="en-US" sz="2200" dirty="0" err="1">
                <a:latin typeface="Cambria" pitchFamily="18" charset="0"/>
              </a:rPr>
              <a:t>druga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pravila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kojih</a:t>
            </a:r>
            <a:r>
              <a:rPr lang="en-GB" altLang="en-US" sz="2200" dirty="0">
                <a:latin typeface="Cambria" pitchFamily="18" charset="0"/>
              </a:rPr>
              <a:t> se </a:t>
            </a:r>
            <a:r>
              <a:rPr lang="en-GB" altLang="en-US" sz="2200" dirty="0" err="1">
                <a:latin typeface="Cambria" pitchFamily="18" charset="0"/>
              </a:rPr>
              <a:t>treba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pridržavati</a:t>
            </a:r>
            <a:r>
              <a:rPr lang="en-GB" altLang="en-US" sz="2200" dirty="0">
                <a:latin typeface="Cambria" pitchFamily="18" charset="0"/>
              </a:rPr>
              <a:t>) </a:t>
            </a:r>
            <a:r>
              <a:rPr lang="en-GB" altLang="en-US" sz="2200" dirty="0" smtClean="0">
                <a:latin typeface="Cambria" pitchFamily="18" charset="0"/>
              </a:rPr>
              <a:t>(</a:t>
            </a:r>
            <a:r>
              <a:rPr lang="hr-HR" altLang="en-US" sz="2200" dirty="0" smtClean="0">
                <a:latin typeface="Cambria" pitchFamily="18" charset="0"/>
              </a:rPr>
              <a:t>Dimenzija</a:t>
            </a:r>
            <a:r>
              <a:rPr lang="en-GB" altLang="en-US" sz="2200" dirty="0" smtClean="0">
                <a:latin typeface="Cambria" pitchFamily="18" charset="0"/>
              </a:rPr>
              <a:t>(ii))</a:t>
            </a:r>
            <a:endParaRPr lang="hr-HR" altLang="en-US" sz="2200" dirty="0" smtClean="0">
              <a:latin typeface="Cambria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n-GB" altLang="en-US" sz="1400" dirty="0" smtClean="0">
              <a:latin typeface="Cambria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n-GB" altLang="en-US" sz="2200" dirty="0" smtClean="0">
                <a:latin typeface="Cambria" pitchFamily="18" charset="0"/>
              </a:rPr>
              <a:t>4. </a:t>
            </a:r>
            <a:r>
              <a:rPr lang="hr-HR" altLang="en-US" sz="2200" dirty="0" smtClean="0">
                <a:latin typeface="Cambria" pitchFamily="18" charset="0"/>
              </a:rPr>
              <a:t>Dokaz o datumu odobrenja Proračuna od strane izabranog Vijeća za protekle godine </a:t>
            </a:r>
            <a:r>
              <a:rPr lang="en-GB" altLang="en-US" sz="2200" dirty="0" smtClean="0">
                <a:latin typeface="Cambria" pitchFamily="18" charset="0"/>
              </a:rPr>
              <a:t>(</a:t>
            </a:r>
            <a:r>
              <a:rPr lang="hr-HR" altLang="en-US" sz="2200" dirty="0" smtClean="0">
                <a:latin typeface="Cambria" pitchFamily="18" charset="0"/>
              </a:rPr>
              <a:t>je li Proračun odobren svake godine prije 31. prosinca</a:t>
            </a:r>
            <a:r>
              <a:rPr lang="hr-HR" altLang="en-US" sz="2200" dirty="0">
                <a:latin typeface="Cambria" pitchFamily="18" charset="0"/>
              </a:rPr>
              <a:t>?</a:t>
            </a:r>
            <a:r>
              <a:rPr lang="en-GB" altLang="en-US" sz="2200" dirty="0" smtClean="0">
                <a:latin typeface="Cambria" pitchFamily="18" charset="0"/>
              </a:rPr>
              <a:t>) (</a:t>
            </a:r>
            <a:r>
              <a:rPr lang="hr-HR" altLang="en-US" sz="2200" dirty="0" smtClean="0">
                <a:latin typeface="Cambria" pitchFamily="18" charset="0"/>
              </a:rPr>
              <a:t>Dimenzija </a:t>
            </a:r>
            <a:r>
              <a:rPr lang="en-GB" altLang="en-US" sz="2200" dirty="0" smtClean="0">
                <a:latin typeface="Cambria" pitchFamily="18" charset="0"/>
              </a:rPr>
              <a:t>(iii))</a:t>
            </a:r>
            <a:endParaRPr lang="en-US" altLang="en-US" sz="2200" dirty="0" smtClean="0"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89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20688"/>
            <a:ext cx="7248661" cy="1213478"/>
          </a:xfrm>
        </p:spPr>
        <p:txBody>
          <a:bodyPr>
            <a:normAutofit fontScale="90000"/>
          </a:bodyPr>
          <a:lstStyle/>
          <a:p>
            <a:pPr algn="just"/>
            <a:r>
              <a:rPr lang="en-GB" altLang="en-US" sz="3200" dirty="0" smtClean="0">
                <a:latin typeface="Cambria" pitchFamily="18" charset="0"/>
              </a:rPr>
              <a:t>PI-12  (M2) </a:t>
            </a:r>
            <a:r>
              <a:rPr lang="en-GB" altLang="en-US" sz="3200" dirty="0" err="1">
                <a:latin typeface="Cambria" pitchFamily="18" charset="0"/>
              </a:rPr>
              <a:t>Višegodišnja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perspektiva</a:t>
            </a:r>
            <a:r>
              <a:rPr lang="en-GB" altLang="en-US" sz="3200" dirty="0">
                <a:latin typeface="Cambria" pitchFamily="18" charset="0"/>
              </a:rPr>
              <a:t> u </a:t>
            </a:r>
            <a:r>
              <a:rPr lang="en-GB" altLang="en-US" sz="3200" dirty="0" err="1">
                <a:latin typeface="Cambria" pitchFamily="18" charset="0"/>
              </a:rPr>
              <a:t>fiskalnom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planiranju</a:t>
            </a:r>
            <a:r>
              <a:rPr lang="en-GB" altLang="en-US" sz="3200" dirty="0">
                <a:latin typeface="Cambria" pitchFamily="18" charset="0"/>
              </a:rPr>
              <a:t>, </a:t>
            </a:r>
            <a:r>
              <a:rPr lang="en-GB" altLang="en-US" sz="3200" dirty="0" err="1">
                <a:latin typeface="Cambria" pitchFamily="18" charset="0"/>
              </a:rPr>
              <a:t>politici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rashoda</a:t>
            </a:r>
            <a:r>
              <a:rPr lang="en-GB" altLang="en-US" sz="3200" dirty="0">
                <a:latin typeface="Cambria" pitchFamily="18" charset="0"/>
              </a:rPr>
              <a:t> i </a:t>
            </a:r>
            <a:r>
              <a:rPr lang="en-GB" altLang="en-US" sz="3200" dirty="0" err="1">
                <a:latin typeface="Cambria" pitchFamily="18" charset="0"/>
              </a:rPr>
              <a:t>financiranju</a:t>
            </a:r>
            <a:r>
              <a:rPr lang="en-GB" altLang="en-US" sz="3200" dirty="0">
                <a:latin typeface="Cambria" pitchFamily="18" charset="0"/>
              </a:rPr>
              <a:t> </a:t>
            </a:r>
            <a:endParaRPr lang="en-US" altLang="en-US" sz="3200" dirty="0" smtClean="0">
              <a:latin typeface="Cambria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276872"/>
            <a:ext cx="8589963" cy="3816424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hr-HR" altLang="en-US" sz="2400" dirty="0" smtClean="0">
                <a:latin typeface="Cambria" pitchFamily="18" charset="0"/>
              </a:rPr>
              <a:t>Ovo bi mogao biti najbitniji i najizazovniji PI. Svaka administracija koja može pokazati djelotvorno i uspješno </a:t>
            </a:r>
            <a:r>
              <a:rPr lang="hr-HR" altLang="en-US" sz="2400" dirty="0" smtClean="0">
                <a:latin typeface="Cambria" pitchFamily="18" charset="0"/>
              </a:rPr>
              <a:t>srednjeročno </a:t>
            </a:r>
            <a:r>
              <a:rPr lang="hr-HR" altLang="en-US" sz="2400" dirty="0" smtClean="0">
                <a:latin typeface="Cambria" pitchFamily="18" charset="0"/>
              </a:rPr>
              <a:t>fiskalno planiranje već je ostvarila dobre rezultate na mnogim drugim PI-evima.</a:t>
            </a:r>
          </a:p>
          <a:p>
            <a:pPr algn="just"/>
            <a:r>
              <a:rPr lang="en-GB" altLang="en-US" dirty="0" err="1">
                <a:latin typeface="Cambria" pitchFamily="18" charset="0"/>
              </a:rPr>
              <a:t>Dokazi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 smtClean="0">
                <a:latin typeface="Cambria" pitchFamily="18" charset="0"/>
              </a:rPr>
              <a:t>potrebn</a:t>
            </a:r>
            <a:r>
              <a:rPr lang="hr-HR" altLang="en-US" dirty="0" smtClean="0">
                <a:latin typeface="Cambria" pitchFamily="18" charset="0"/>
              </a:rPr>
              <a:t>i</a:t>
            </a:r>
            <a:r>
              <a:rPr lang="en-GB" altLang="en-US" dirty="0" smtClean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za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uspješno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korištenje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višegodišnjih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projekcija</a:t>
            </a:r>
            <a:r>
              <a:rPr lang="en-GB" altLang="en-US" dirty="0">
                <a:latin typeface="Cambria" pitchFamily="18" charset="0"/>
              </a:rPr>
              <a:t> u </a:t>
            </a:r>
            <a:r>
              <a:rPr lang="en-GB" altLang="en-US" dirty="0" err="1">
                <a:latin typeface="Cambria" pitchFamily="18" charset="0"/>
              </a:rPr>
              <a:t>planiranju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razvoja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različitih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javnih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službi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te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smtClean="0">
                <a:latin typeface="Cambria" pitchFamily="18" charset="0"/>
              </a:rPr>
              <a:t>u</a:t>
            </a:r>
            <a:r>
              <a:rPr lang="hr-HR" altLang="en-US" dirty="0" smtClean="0">
                <a:latin typeface="Cambria" pitchFamily="18" charset="0"/>
              </a:rPr>
              <a:t> pružanju širokog okvira unutar kojih je smješten Proračun za svaku od sljedećih godina</a:t>
            </a:r>
            <a:r>
              <a:rPr lang="en-GB" altLang="en-US" sz="2400" dirty="0" smtClean="0">
                <a:latin typeface="Cambria" pitchFamily="18" charset="0"/>
              </a:rPr>
              <a:t>. (</a:t>
            </a:r>
            <a:r>
              <a:rPr lang="hr-HR" altLang="en-US" sz="2400" dirty="0" smtClean="0">
                <a:latin typeface="Cambria" pitchFamily="18" charset="0"/>
              </a:rPr>
              <a:t>Dimenzija </a:t>
            </a:r>
            <a:r>
              <a:rPr lang="en-GB" altLang="en-US" sz="2400" dirty="0" smtClean="0">
                <a:latin typeface="Cambria" pitchFamily="18" charset="0"/>
              </a:rPr>
              <a:t>(i)) </a:t>
            </a:r>
            <a:endParaRPr lang="en-US" altLang="en-US" sz="2400" dirty="0" smtClean="0"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26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548680"/>
            <a:ext cx="7104645" cy="1285486"/>
          </a:xfrm>
        </p:spPr>
        <p:txBody>
          <a:bodyPr/>
          <a:lstStyle/>
          <a:p>
            <a:pPr algn="just" eaLnBrk="1" hangingPunct="1"/>
            <a:r>
              <a:rPr lang="en-GB" altLang="en-US" sz="3600" dirty="0" smtClean="0">
                <a:latin typeface="Cambria" pitchFamily="18" charset="0"/>
              </a:rPr>
              <a:t>PI-12 </a:t>
            </a:r>
            <a:r>
              <a:rPr lang="hr-HR" altLang="en-US" sz="3600" dirty="0" smtClean="0">
                <a:latin typeface="Cambria" pitchFamily="18" charset="0"/>
              </a:rPr>
              <a:t>Nastavak</a:t>
            </a:r>
            <a:endParaRPr lang="en-US" altLang="en-US" sz="3600" dirty="0" smtClean="0">
              <a:latin typeface="Cambria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36873"/>
            <a:ext cx="8496944" cy="3599316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hr-HR" altLang="en-US" sz="2400" dirty="0" smtClean="0">
                <a:latin typeface="Cambria" pitchFamily="18" charset="0"/>
              </a:rPr>
              <a:t>Dokazi potrebni za analizu održivosti duga</a:t>
            </a:r>
            <a:r>
              <a:rPr lang="en-GB" altLang="en-US" sz="2400" dirty="0" smtClean="0">
                <a:latin typeface="Cambria" pitchFamily="18" charset="0"/>
              </a:rPr>
              <a:t> (</a:t>
            </a:r>
            <a:r>
              <a:rPr lang="hr-HR" altLang="en-US" sz="2400" dirty="0" smtClean="0">
                <a:latin typeface="Cambria" pitchFamily="18" charset="0"/>
              </a:rPr>
              <a:t>Dimenzija </a:t>
            </a:r>
            <a:r>
              <a:rPr lang="en-GB" altLang="en-US" sz="2400" dirty="0" smtClean="0">
                <a:latin typeface="Cambria" pitchFamily="18" charset="0"/>
              </a:rPr>
              <a:t>(ii)). </a:t>
            </a:r>
            <a:r>
              <a:rPr lang="hr-HR" altLang="en-US" sz="2400" dirty="0" smtClean="0">
                <a:latin typeface="Cambria" pitchFamily="18" charset="0"/>
              </a:rPr>
              <a:t>Nije relevantno ukoliku su gradski dugovi mali s obzirom na ukupan </a:t>
            </a:r>
            <a:r>
              <a:rPr lang="hr-HR" altLang="en-US" sz="2400" dirty="0" smtClean="0">
                <a:latin typeface="Cambria" pitchFamily="18" charset="0"/>
              </a:rPr>
              <a:t>proračun</a:t>
            </a:r>
            <a:r>
              <a:rPr lang="hr-HR" altLang="en-US" sz="2400" dirty="0" smtClean="0">
                <a:latin typeface="Cambria" pitchFamily="18" charset="0"/>
              </a:rPr>
              <a:t>, te se ne povećavaju</a:t>
            </a:r>
          </a:p>
          <a:p>
            <a:pPr algn="just"/>
            <a:r>
              <a:rPr lang="hr-HR" altLang="en-US" sz="2400" dirty="0" smtClean="0">
                <a:latin typeface="Cambria" pitchFamily="18" charset="0"/>
              </a:rPr>
              <a:t>Dokazi za </a:t>
            </a:r>
            <a:r>
              <a:rPr lang="hr-HR" altLang="en-US" dirty="0">
                <a:latin typeface="Cambria" pitchFamily="18" charset="0"/>
              </a:rPr>
              <a:t>postojanje sektorskih strategija koje uključuju procjene troškova</a:t>
            </a:r>
            <a:r>
              <a:rPr lang="en-GB" altLang="en-US" sz="2400" dirty="0" smtClean="0">
                <a:latin typeface="Cambria" pitchFamily="18" charset="0"/>
              </a:rPr>
              <a:t>, </a:t>
            </a:r>
            <a:r>
              <a:rPr lang="hr-HR" altLang="en-US" sz="2400" dirty="0" smtClean="0">
                <a:latin typeface="Cambria" pitchFamily="18" charset="0"/>
              </a:rPr>
              <a:t>npr. Za razvoj lokalnih zdravstvenih usluga ili širenje primarne edukacije</a:t>
            </a:r>
            <a:r>
              <a:rPr lang="en-GB" altLang="en-US" sz="2400" dirty="0" smtClean="0">
                <a:latin typeface="Cambria" pitchFamily="18" charset="0"/>
              </a:rPr>
              <a:t> (</a:t>
            </a:r>
            <a:r>
              <a:rPr lang="hr-HR" altLang="en-US" sz="2400" dirty="0" smtClean="0">
                <a:latin typeface="Cambria" pitchFamily="18" charset="0"/>
              </a:rPr>
              <a:t>Dimenzija </a:t>
            </a:r>
            <a:r>
              <a:rPr lang="en-GB" altLang="en-US" sz="2400" dirty="0" smtClean="0">
                <a:latin typeface="Cambria" pitchFamily="18" charset="0"/>
              </a:rPr>
              <a:t>(iii))</a:t>
            </a:r>
            <a:endParaRPr lang="hr-HR" altLang="en-US" sz="2400" dirty="0" smtClean="0">
              <a:latin typeface="Cambria" pitchFamily="18" charset="0"/>
            </a:endParaRPr>
          </a:p>
          <a:p>
            <a:pPr algn="just"/>
            <a:r>
              <a:rPr lang="hr-HR" altLang="en-US" dirty="0" smtClean="0">
                <a:latin typeface="Cambria" pitchFamily="18" charset="0"/>
              </a:rPr>
              <a:t>Dokazi </a:t>
            </a:r>
            <a:r>
              <a:rPr lang="hr-HR" altLang="en-US" dirty="0">
                <a:latin typeface="Cambria" pitchFamily="18" charset="0"/>
              </a:rPr>
              <a:t>potrebni za integraciju </a:t>
            </a:r>
            <a:r>
              <a:rPr lang="hr-HR" altLang="en-US" smtClean="0">
                <a:latin typeface="Cambria" pitchFamily="18" charset="0"/>
              </a:rPr>
              <a:t>investicijskih </a:t>
            </a:r>
            <a:r>
              <a:rPr lang="hr-HR" altLang="en-US" smtClean="0">
                <a:latin typeface="Cambria" pitchFamily="18" charset="0"/>
              </a:rPr>
              <a:t>planova </a:t>
            </a:r>
            <a:r>
              <a:rPr lang="hr-HR" altLang="en-US" dirty="0" smtClean="0">
                <a:latin typeface="Cambria" pitchFamily="18" charset="0"/>
              </a:rPr>
              <a:t>u cjelokupne planove razvoja različitih javnih usluga, te u srednjoročne fiskalne projekcije (Dimenzija iv)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51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381</TotalTime>
  <Words>288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Berlin</vt:lpstr>
      <vt:lpstr>PowerPoint Presentation</vt:lpstr>
      <vt:lpstr>PI-11 Uređenost proračunskog procesa i sudjelovanje u godišnjem proračunskom procesu (M2)</vt:lpstr>
      <vt:lpstr>PI-12  (M2) Višegodišnja perspektiva u fiskalnom planiranju, politici rashoda i financiranju </vt:lpstr>
      <vt:lpstr>PI-12 Nastavak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Measurement Framework</dc:title>
  <dc:creator>Pfander</dc:creator>
  <cp:lastModifiedBy>JH</cp:lastModifiedBy>
  <cp:revision>71</cp:revision>
  <cp:lastPrinted>2014-03-14T11:53:39Z</cp:lastPrinted>
  <dcterms:created xsi:type="dcterms:W3CDTF">2007-04-05T19:23:00Z</dcterms:created>
  <dcterms:modified xsi:type="dcterms:W3CDTF">2014-03-18T23:14:12Z</dcterms:modified>
</cp:coreProperties>
</file>